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11"/>
  </p:notesMasterIdLst>
  <p:handoutMasterIdLst>
    <p:handoutMasterId r:id="rId12"/>
  </p:handoutMasterIdLst>
  <p:sldIdLst>
    <p:sldId id="374" r:id="rId2"/>
    <p:sldId id="507" r:id="rId3"/>
    <p:sldId id="421" r:id="rId4"/>
    <p:sldId id="426" r:id="rId5"/>
    <p:sldId id="423" r:id="rId6"/>
    <p:sldId id="508" r:id="rId7"/>
    <p:sldId id="422" r:id="rId8"/>
    <p:sldId id="424" r:id="rId9"/>
    <p:sldId id="429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CC00CC"/>
    <a:srgbClr val="66FF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81"/>
    <p:restoredTop sz="93053"/>
  </p:normalViewPr>
  <p:slideViewPr>
    <p:cSldViewPr>
      <p:cViewPr>
        <p:scale>
          <a:sx n="75" d="100"/>
          <a:sy n="75" d="100"/>
        </p:scale>
        <p:origin x="1480" y="1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8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Relationship Id="rId2" Type="http://schemas.openxmlformats.org/officeDocument/2006/relationships/slide" Target="slides/slide7.xml"/><Relationship Id="rId3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890A2A0A-D1CF-B24C-9DBF-3476BA4CEA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05774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467B9A8D-BC15-474D-8427-C3F993D44C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66219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104969F-C231-1340-A200-126A160966BE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1192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0432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4889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304800"/>
            <a:ext cx="19621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304800"/>
            <a:ext cx="57340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23699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3569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530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530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8500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2009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14188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46239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1252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53626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110772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9113821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200390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68676" name="Line 4"/>
          <p:cNvSpPr>
            <a:spLocks noChangeShapeType="1"/>
          </p:cNvSpPr>
          <p:nvPr/>
        </p:nvSpPr>
        <p:spPr bwMode="auto">
          <a:xfrm>
            <a:off x="1295400" y="1752600"/>
            <a:ext cx="784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</a:endParaRPr>
          </a:p>
        </p:txBody>
      </p:sp>
      <p:sp>
        <p:nvSpPr>
          <p:cNvPr id="668677" name="Line 5"/>
          <p:cNvSpPr>
            <a:spLocks noChangeShapeType="1"/>
          </p:cNvSpPr>
          <p:nvPr userDrawn="1"/>
        </p:nvSpPr>
        <p:spPr bwMode="auto">
          <a:xfrm>
            <a:off x="1295400" y="1752600"/>
            <a:ext cx="784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</a:endParaRPr>
          </a:p>
        </p:txBody>
      </p:sp>
      <p:sp>
        <p:nvSpPr>
          <p:cNvPr id="668678" name="Text Box 6"/>
          <p:cNvSpPr txBox="1">
            <a:spLocks noChangeArrowheads="1"/>
          </p:cNvSpPr>
          <p:nvPr userDrawn="1"/>
        </p:nvSpPr>
        <p:spPr bwMode="auto">
          <a:xfrm>
            <a:off x="7518400" y="6473825"/>
            <a:ext cx="9048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900">
                <a:ea typeface="ＭＳ Ｐゴシック" charset="0"/>
              </a:rPr>
              <a:t>Carla P. Gomes</a:t>
            </a:r>
          </a:p>
          <a:p>
            <a:pPr algn="ctr">
              <a:defRPr/>
            </a:pPr>
            <a:r>
              <a:rPr lang="en-US" sz="900">
                <a:ea typeface="ＭＳ Ｐゴシック" charset="0"/>
              </a:rPr>
              <a:t>CS4700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</p:sldLayoutIdLst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8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CS 4700:</a:t>
            </a:r>
            <a:br>
              <a:rPr lang="en-US" smtClean="0"/>
            </a:br>
            <a:r>
              <a:rPr lang="en-US" smtClean="0"/>
              <a:t>Foundations of  Artificial Intelligence</a:t>
            </a:r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1800" dirty="0" smtClean="0"/>
              <a:t>  Carla P. </a:t>
            </a:r>
            <a:r>
              <a:rPr lang="en-US" sz="1800" dirty="0" smtClean="0"/>
              <a:t>Gomes / Bart Selman</a:t>
            </a:r>
            <a:endParaRPr lang="en-US" sz="1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 err="1" smtClean="0"/>
              <a:t>gomes@cs.cornell.edu</a:t>
            </a:r>
            <a:endParaRPr lang="en-US" sz="1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 smtClean="0"/>
              <a:t>Module: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 smtClean="0"/>
              <a:t>Perceptron </a:t>
            </a:r>
            <a:r>
              <a:rPr lang="en-US" sz="1800" dirty="0" smtClean="0"/>
              <a:t>Learning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 smtClean="0"/>
              <a:t>R&amp;N 18.7</a:t>
            </a:r>
            <a:endParaRPr lang="en-US" sz="1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0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534400" cy="4114800"/>
          </a:xfrm>
        </p:spPr>
        <p:txBody>
          <a:bodyPr/>
          <a:lstStyle/>
          <a:p>
            <a:pPr eaLnBrk="1" hangingPunct="1"/>
            <a:r>
              <a:rPr lang="en-US" altLang="en-US"/>
              <a:t>Threshold perceptrons have some advantages , in particular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>
                <a:sym typeface="Wingdings" charset="2"/>
              </a:rPr>
              <a:t></a:t>
            </a:r>
            <a:r>
              <a:rPr lang="en-US" altLang="en-US" i="1"/>
              <a:t> </a:t>
            </a:r>
            <a:r>
              <a:rPr lang="en-US" altLang="en-US">
                <a:solidFill>
                  <a:srgbClr val="FF0000"/>
                </a:solidFill>
              </a:rPr>
              <a:t>Simple learning algorithm </a:t>
            </a:r>
            <a:r>
              <a:rPr lang="en-US" altLang="en-US"/>
              <a:t>that fits a</a:t>
            </a:r>
            <a:r>
              <a:rPr lang="en-US" altLang="en-US">
                <a:solidFill>
                  <a:srgbClr val="FF0000"/>
                </a:solidFill>
              </a:rPr>
              <a:t> threshold perceptron </a:t>
            </a:r>
            <a:r>
              <a:rPr lang="en-US" altLang="en-US"/>
              <a:t>to any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linearly separable training set.</a:t>
            </a:r>
          </a:p>
          <a:p>
            <a:pPr eaLnBrk="1" hangingPunct="1"/>
            <a:endParaRPr lang="en-US" altLang="en-US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Key idea:</a:t>
            </a:r>
            <a:r>
              <a:rPr lang="en-US" altLang="en-US"/>
              <a:t> Learn by </a:t>
            </a:r>
            <a:r>
              <a:rPr lang="en-US" altLang="en-US">
                <a:solidFill>
                  <a:schemeClr val="accent2"/>
                </a:solidFill>
              </a:rPr>
              <a:t>adjusting weights</a:t>
            </a:r>
            <a:r>
              <a:rPr lang="en-US" altLang="en-US"/>
              <a:t> to </a:t>
            </a:r>
            <a:r>
              <a:rPr lang="en-US" altLang="en-US">
                <a:solidFill>
                  <a:schemeClr val="accent2"/>
                </a:solidFill>
              </a:rPr>
              <a:t>reduce error</a:t>
            </a:r>
            <a:r>
              <a:rPr lang="en-US" altLang="en-US"/>
              <a:t> on training set. </a:t>
            </a:r>
          </a:p>
          <a:p>
            <a:pPr eaLnBrk="1" hangingPunct="1"/>
            <a:r>
              <a:rPr lang="en-US" altLang="en-US"/>
              <a:t>	</a:t>
            </a:r>
            <a:r>
              <a:rPr lang="en-US" altLang="en-US">
                <a:sym typeface="Wingdings" charset="2"/>
              </a:rPr>
              <a:t> update weights repeatedly (epochs) for each example.</a:t>
            </a:r>
            <a:endParaRPr lang="en-US" altLang="en-US"/>
          </a:p>
          <a:p>
            <a:pPr eaLnBrk="1" hangingPunct="1"/>
            <a:endParaRPr lang="en-US" altLang="en-US">
              <a:sym typeface="Wingdings" charset="2"/>
            </a:endParaRPr>
          </a:p>
          <a:p>
            <a:pPr eaLnBrk="1" hangingPunct="1"/>
            <a:r>
              <a:rPr lang="en-US" altLang="en-US">
                <a:sym typeface="Wingdings" charset="2"/>
              </a:rPr>
              <a:t>We</a:t>
            </a:r>
            <a:r>
              <a:rPr lang="ja-JP" altLang="en-US">
                <a:latin typeface="Arial" charset="0"/>
                <a:sym typeface="Wingdings" charset="2"/>
              </a:rPr>
              <a:t>’</a:t>
            </a:r>
            <a:r>
              <a:rPr lang="en-US" altLang="ja-JP">
                <a:sym typeface="Wingdings" charset="2"/>
              </a:rPr>
              <a:t>ll use:</a:t>
            </a:r>
          </a:p>
          <a:p>
            <a:pPr eaLnBrk="1" hangingPunct="1"/>
            <a:r>
              <a:rPr lang="en-US" altLang="en-US">
                <a:sym typeface="Wingdings" charset="2"/>
              </a:rPr>
              <a:t></a:t>
            </a:r>
            <a:r>
              <a:rPr lang="en-US" altLang="en-US">
                <a:solidFill>
                  <a:schemeClr val="accent2"/>
                </a:solidFill>
                <a:sym typeface="Wingdings" charset="2"/>
              </a:rPr>
              <a:t>Sum of squared errors</a:t>
            </a:r>
            <a:r>
              <a:rPr lang="en-US" altLang="en-US">
                <a:sym typeface="Wingdings" charset="2"/>
              </a:rPr>
              <a:t> (e.g., used in linear regression), c</a:t>
            </a:r>
            <a:r>
              <a:rPr lang="en-US" altLang="en-US"/>
              <a:t>lassical error measure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>
                <a:sym typeface="Wingdings" charset="2"/>
              </a:rPr>
              <a:t>Learning is an optimization search problem in weight space.</a:t>
            </a: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1190917" name="Rectangle 5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Derivation of a learning rule for Perceptrons Minimizing Squared Errors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03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Derivation of a learning rule for Perceptrons Minimizing Squared Errors</a:t>
            </a:r>
          </a:p>
        </p:txBody>
      </p:sp>
      <p:sp>
        <p:nvSpPr>
          <p:cNvPr id="106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7772400" cy="4114800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  <a:defRPr/>
            </a:pPr>
            <a:r>
              <a:rPr lang="en-US" smtClean="0"/>
              <a:t>Let S = {(</a:t>
            </a:r>
            <a:r>
              <a:rPr lang="en-US" b="1" smtClean="0"/>
              <a:t>x</a:t>
            </a:r>
            <a:r>
              <a:rPr lang="en-US" baseline="-25000" smtClean="0"/>
              <a:t>i</a:t>
            </a:r>
            <a:r>
              <a:rPr lang="en-US" smtClean="0"/>
              <a:t>, y</a:t>
            </a:r>
            <a:r>
              <a:rPr lang="en-US" baseline="-25000" smtClean="0"/>
              <a:t>i</a:t>
            </a:r>
            <a:r>
              <a:rPr lang="en-US" smtClean="0"/>
              <a:t>): i </a:t>
            </a:r>
            <a:r>
              <a:rPr lang="en-US" smtClean="0">
                <a:sym typeface="Symbol" charset="0"/>
              </a:rPr>
              <a:t>= 1, 2, ..., m}</a:t>
            </a:r>
            <a:r>
              <a:rPr lang="en-US" smtClean="0"/>
              <a:t> be a </a:t>
            </a:r>
            <a:r>
              <a:rPr lang="en-US" smtClean="0">
                <a:solidFill>
                  <a:schemeClr val="accent2"/>
                </a:solidFill>
              </a:rPr>
              <a:t>training set</a:t>
            </a:r>
            <a:r>
              <a:rPr lang="en-US" smtClean="0"/>
              <a:t>.    (Note, </a:t>
            </a:r>
            <a:r>
              <a:rPr lang="en-US" b="1" smtClean="0"/>
              <a:t>x</a:t>
            </a:r>
            <a:r>
              <a:rPr lang="en-US" smtClean="0"/>
              <a:t> is a vector of inputs, and y is the vector of the true outputs.</a:t>
            </a:r>
            <a:r>
              <a:rPr lang="en-US" smtClean="0">
                <a:sym typeface="Symbol" charset="0"/>
              </a:rPr>
              <a:t>) </a:t>
            </a:r>
          </a:p>
          <a:p>
            <a:pPr marL="457200" indent="-457200" eaLnBrk="1" hangingPunct="1">
              <a:lnSpc>
                <a:spcPct val="90000"/>
              </a:lnSpc>
              <a:defRPr/>
            </a:pPr>
            <a:endParaRPr lang="en-US" smtClean="0">
              <a:sym typeface="Symbol" charset="0"/>
            </a:endParaRPr>
          </a:p>
          <a:p>
            <a:pPr marL="457200" indent="-457200" eaLnBrk="1" hangingPunct="1">
              <a:lnSpc>
                <a:spcPct val="90000"/>
              </a:lnSpc>
              <a:defRPr/>
            </a:pPr>
            <a:r>
              <a:rPr lang="en-US" smtClean="0">
                <a:sym typeface="Symbol" charset="0"/>
              </a:rPr>
              <a:t>Let h</a:t>
            </a:r>
            <a:r>
              <a:rPr lang="en-US" b="1" baseline="-25000" smtClean="0">
                <a:sym typeface="Symbol" charset="0"/>
              </a:rPr>
              <a:t>w</a:t>
            </a:r>
            <a:r>
              <a:rPr lang="en-US" smtClean="0">
                <a:sym typeface="Symbol" charset="0"/>
              </a:rPr>
              <a:t> be the  </a:t>
            </a:r>
            <a:r>
              <a:rPr lang="en-US" smtClean="0">
                <a:solidFill>
                  <a:schemeClr val="accent2"/>
                </a:solidFill>
                <a:sym typeface="Symbol" charset="0"/>
              </a:rPr>
              <a:t>perceptron classifier</a:t>
            </a:r>
            <a:r>
              <a:rPr lang="en-US" smtClean="0">
                <a:sym typeface="Symbol" charset="0"/>
              </a:rPr>
              <a:t> represented by the weight vector </a:t>
            </a:r>
            <a:r>
              <a:rPr lang="en-US" b="1" smtClean="0">
                <a:sym typeface="Symbol" charset="0"/>
              </a:rPr>
              <a:t>w</a:t>
            </a:r>
            <a:r>
              <a:rPr lang="en-US" smtClean="0">
                <a:sym typeface="Symbol" charset="0"/>
              </a:rPr>
              <a:t>. </a:t>
            </a:r>
          </a:p>
          <a:p>
            <a:pPr marL="457200" indent="-457200" eaLnBrk="1" hangingPunct="1">
              <a:lnSpc>
                <a:spcPct val="90000"/>
              </a:lnSpc>
              <a:defRPr/>
            </a:pPr>
            <a:endParaRPr lang="en-US" smtClean="0">
              <a:sym typeface="Symbol" charset="0"/>
            </a:endParaRPr>
          </a:p>
          <a:p>
            <a:pPr marL="457200" indent="-457200" eaLnBrk="1" hangingPunct="1">
              <a:lnSpc>
                <a:spcPct val="90000"/>
              </a:lnSpc>
              <a:defRPr/>
            </a:pPr>
            <a:r>
              <a:rPr lang="en-US" smtClean="0">
                <a:sym typeface="Symbol" charset="0"/>
              </a:rPr>
              <a:t>Definition:</a:t>
            </a:r>
          </a:p>
          <a:p>
            <a:pPr marL="457200" indent="-457200" eaLnBrk="1" hangingPunct="1">
              <a:lnSpc>
                <a:spcPct val="90000"/>
              </a:lnSpc>
              <a:defRPr/>
            </a:pPr>
            <a:endParaRPr lang="en-US" smtClean="0">
              <a:sym typeface="Symbol" charset="0"/>
            </a:endParaRPr>
          </a:p>
          <a:p>
            <a:pPr marL="457200" indent="-457200" eaLnBrk="1" hangingPunct="1">
              <a:lnSpc>
                <a:spcPct val="90000"/>
              </a:lnSpc>
              <a:defRPr/>
            </a:pPr>
            <a:endParaRPr lang="en-US" smtClean="0">
              <a:sym typeface="Symbol" charset="0"/>
            </a:endParaRPr>
          </a:p>
          <a:p>
            <a:pPr marL="457200" indent="-457200" eaLnBrk="1" hangingPunct="1">
              <a:lnSpc>
                <a:spcPct val="90000"/>
              </a:lnSpc>
              <a:defRPr/>
            </a:pPr>
            <a:endParaRPr lang="en-US" smtClean="0">
              <a:sym typeface="Symbol" charset="0"/>
            </a:endParaRPr>
          </a:p>
          <a:p>
            <a:pPr marL="457200" indent="-457200" eaLnBrk="1" hangingPunct="1">
              <a:lnSpc>
                <a:spcPct val="90000"/>
              </a:lnSpc>
              <a:defRPr/>
            </a:pPr>
            <a:endParaRPr lang="en-US" smtClean="0">
              <a:sym typeface="Symbol" charset="0"/>
            </a:endParaRPr>
          </a:p>
          <a:p>
            <a:pPr marL="457200" indent="-457200" eaLnBrk="1" hangingPunct="1">
              <a:lnSpc>
                <a:spcPct val="90000"/>
              </a:lnSpc>
              <a:defRPr/>
            </a:pPr>
            <a:endParaRPr lang="en-US" sz="900" smtClean="0"/>
          </a:p>
          <a:p>
            <a:pPr marL="457200" indent="-457200" eaLnBrk="1" hangingPunct="1">
              <a:lnSpc>
                <a:spcPct val="90000"/>
              </a:lnSpc>
              <a:defRPr/>
            </a:pPr>
            <a:endParaRPr lang="en-US" smtClean="0"/>
          </a:p>
          <a:p>
            <a:pPr marL="457200" indent="-457200" eaLnBrk="1" hangingPunct="1">
              <a:lnSpc>
                <a:spcPct val="90000"/>
              </a:lnSpc>
              <a:defRPr/>
            </a:pPr>
            <a:endParaRPr lang="en-US" smtClean="0"/>
          </a:p>
          <a:p>
            <a:pPr marL="457200" indent="-457200" eaLnBrk="1" hangingPunct="1">
              <a:lnSpc>
                <a:spcPct val="90000"/>
              </a:lnSpc>
              <a:defRPr/>
            </a:pPr>
            <a:endParaRPr lang="en-US" smtClean="0">
              <a:sym typeface="Symbol" charset="0"/>
            </a:endParaRPr>
          </a:p>
        </p:txBody>
      </p:sp>
      <p:graphicFrame>
        <p:nvGraphicFramePr>
          <p:cNvPr id="1068036" name="Object 4"/>
          <p:cNvGraphicFramePr>
            <a:graphicFrameLocks noChangeAspect="1"/>
          </p:cNvGraphicFramePr>
          <p:nvPr/>
        </p:nvGraphicFramePr>
        <p:xfrm>
          <a:off x="1600200" y="4191000"/>
          <a:ext cx="50038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2590800" imgH="393700" progId="Equation.3">
                  <p:embed/>
                </p:oleObj>
              </mc:Choice>
              <mc:Fallback>
                <p:oleObj name="Equation" r:id="rId3" imgW="2590800" imgH="393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91000"/>
                        <a:ext cx="50038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686800" cy="4114800"/>
          </a:xfrm>
        </p:spPr>
        <p:txBody>
          <a:bodyPr/>
          <a:lstStyle/>
          <a:p>
            <a:pPr marL="457200" indent="-457200" eaLnBrk="1" hangingPunct="1">
              <a:defRPr/>
            </a:pPr>
            <a:r>
              <a:rPr lang="en-US" smtClean="0">
                <a:sym typeface="Symbol" charset="0"/>
              </a:rPr>
              <a:t>The squared error for a single training example with input </a:t>
            </a:r>
            <a:r>
              <a:rPr lang="en-US" b="1" smtClean="0">
                <a:sym typeface="Symbol" charset="0"/>
              </a:rPr>
              <a:t>x </a:t>
            </a:r>
            <a:r>
              <a:rPr lang="en-US" smtClean="0">
                <a:sym typeface="Symbol" charset="0"/>
              </a:rPr>
              <a:t>and true output y is:</a:t>
            </a:r>
          </a:p>
          <a:p>
            <a:pPr marL="457200" indent="-457200" eaLnBrk="1" hangingPunct="1">
              <a:defRPr/>
            </a:pPr>
            <a:endParaRPr lang="en-US" smtClean="0">
              <a:sym typeface="Symbol" charset="0"/>
            </a:endParaRPr>
          </a:p>
          <a:p>
            <a:pPr marL="457200" indent="-457200" eaLnBrk="1" hangingPunct="1">
              <a:defRPr/>
            </a:pPr>
            <a:endParaRPr lang="en-US" smtClean="0">
              <a:sym typeface="Symbol" charset="0"/>
            </a:endParaRPr>
          </a:p>
          <a:p>
            <a:pPr marL="457200" indent="-457200" eaLnBrk="1" hangingPunct="1">
              <a:defRPr/>
            </a:pPr>
            <a:endParaRPr lang="en-US" smtClean="0">
              <a:sym typeface="Symbol" charset="0"/>
            </a:endParaRPr>
          </a:p>
          <a:p>
            <a:pPr marL="457200" indent="-457200" eaLnBrk="1" hangingPunct="1">
              <a:defRPr/>
            </a:pPr>
            <a:r>
              <a:rPr lang="en-US" smtClean="0">
                <a:sym typeface="Symbol" charset="0"/>
              </a:rPr>
              <a:t>Where h</a:t>
            </a:r>
            <a:r>
              <a:rPr lang="en-US" b="1" baseline="-25000" smtClean="0">
                <a:sym typeface="Symbol" charset="0"/>
              </a:rPr>
              <a:t>w </a:t>
            </a:r>
            <a:r>
              <a:rPr lang="en-US" b="1" smtClean="0">
                <a:sym typeface="Symbol" charset="0"/>
              </a:rPr>
              <a:t>(x)</a:t>
            </a:r>
            <a:r>
              <a:rPr lang="en-US" smtClean="0">
                <a:sym typeface="Symbol" charset="0"/>
              </a:rPr>
              <a:t> is the output of the perceptron on the example and y is the true output value.</a:t>
            </a:r>
          </a:p>
          <a:p>
            <a:pPr marL="457200" indent="-457200" eaLnBrk="1" hangingPunct="1">
              <a:defRPr/>
            </a:pPr>
            <a:r>
              <a:rPr lang="en-US" smtClean="0">
                <a:sym typeface="Symbol" charset="0"/>
              </a:rPr>
              <a:t>We can use the </a:t>
            </a:r>
            <a:r>
              <a:rPr lang="en-US" smtClean="0">
                <a:solidFill>
                  <a:srgbClr val="FF0000"/>
                </a:solidFill>
                <a:sym typeface="Symbol" charset="0"/>
              </a:rPr>
              <a:t>gradient descent</a:t>
            </a:r>
            <a:r>
              <a:rPr lang="en-US" smtClean="0">
                <a:sym typeface="Symbol" charset="0"/>
              </a:rPr>
              <a:t> to </a:t>
            </a:r>
            <a:r>
              <a:rPr lang="en-US" smtClean="0">
                <a:solidFill>
                  <a:schemeClr val="accent2"/>
                </a:solidFill>
                <a:sym typeface="Symbol" charset="0"/>
              </a:rPr>
              <a:t>reduce the squared error</a:t>
            </a:r>
            <a:r>
              <a:rPr lang="en-US" smtClean="0">
                <a:sym typeface="Symbol" charset="0"/>
              </a:rPr>
              <a:t> by calculating the partial derivatives of E with respect to each weight.</a:t>
            </a:r>
          </a:p>
          <a:p>
            <a:pPr marL="457200" indent="-457200" eaLnBrk="1" hangingPunct="1">
              <a:defRPr/>
            </a:pPr>
            <a:endParaRPr lang="en-US" sz="900" smtClean="0"/>
          </a:p>
          <a:p>
            <a:pPr marL="457200" indent="-457200" eaLnBrk="1" hangingPunct="1">
              <a:defRPr/>
            </a:pPr>
            <a:endParaRPr lang="en-US" smtClean="0"/>
          </a:p>
          <a:p>
            <a:pPr marL="457200" indent="-457200" eaLnBrk="1" hangingPunct="1">
              <a:defRPr/>
            </a:pPr>
            <a:endParaRPr lang="en-US" smtClean="0"/>
          </a:p>
          <a:p>
            <a:pPr marL="457200" indent="-457200" eaLnBrk="1" hangingPunct="1">
              <a:defRPr/>
            </a:pPr>
            <a:endParaRPr lang="en-US" smtClean="0">
              <a:sym typeface="Symbol" charset="0"/>
            </a:endParaRPr>
          </a:p>
        </p:txBody>
      </p:sp>
      <p:pic>
        <p:nvPicPr>
          <p:cNvPr id="819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438400"/>
            <a:ext cx="3810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315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029200"/>
            <a:ext cx="595312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3159" name="Text Box 7"/>
          <p:cNvSpPr txBox="1">
            <a:spLocks noChangeArrowheads="1"/>
          </p:cNvSpPr>
          <p:nvPr/>
        </p:nvSpPr>
        <p:spPr bwMode="auto">
          <a:xfrm>
            <a:off x="152400" y="6196013"/>
            <a:ext cx="84561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1600" dirty="0"/>
              <a:t>Note: g</a:t>
            </a:r>
            <a:r>
              <a:rPr lang="ja-JP" altLang="en-US" sz="1600" dirty="0">
                <a:latin typeface="Arial" charset="0"/>
              </a:rPr>
              <a:t>’</a:t>
            </a:r>
            <a:r>
              <a:rPr lang="en-US" altLang="ja-JP" sz="1600" dirty="0"/>
              <a:t>(in) derivative of the activation function. For sigmoid g</a:t>
            </a:r>
            <a:r>
              <a:rPr lang="ja-JP" altLang="en-US" sz="1600" dirty="0">
                <a:latin typeface="Arial" charset="0"/>
              </a:rPr>
              <a:t>’</a:t>
            </a:r>
            <a:r>
              <a:rPr lang="en-US" altLang="ja-JP" sz="1600" dirty="0"/>
              <a:t>=g(1-g). For threshold </a:t>
            </a:r>
            <a:r>
              <a:rPr lang="en-US" altLang="ja-JP" sz="1600" dirty="0" err="1"/>
              <a:t>perceptrons</a:t>
            </a:r>
            <a:r>
              <a:rPr lang="en-US" altLang="ja-JP" sz="1600" dirty="0"/>
              <a:t>,</a:t>
            </a:r>
          </a:p>
          <a:p>
            <a:pPr eaLnBrk="1" hangingPunct="1"/>
            <a:r>
              <a:rPr lang="en-US" altLang="en-US" sz="1600" dirty="0"/>
              <a:t>w</a:t>
            </a:r>
            <a:r>
              <a:rPr lang="en-US" altLang="en-US" sz="1600" dirty="0" smtClean="0"/>
              <a:t>here </a:t>
            </a:r>
            <a:r>
              <a:rPr lang="en-US" altLang="en-US" sz="1600" dirty="0"/>
              <a:t>g</a:t>
            </a:r>
            <a:r>
              <a:rPr lang="ja-JP" altLang="en-US" sz="1600" dirty="0">
                <a:latin typeface="Arial" charset="0"/>
              </a:rPr>
              <a:t>’</a:t>
            </a:r>
            <a:r>
              <a:rPr lang="en-US" altLang="ja-JP" sz="1600" dirty="0"/>
              <a:t>(n) is undefined, the original perceptron rule simply omitted it.</a:t>
            </a:r>
            <a:endParaRPr lang="en-US" altLang="en-US" sz="1600" dirty="0"/>
          </a:p>
        </p:txBody>
      </p:sp>
      <p:sp>
        <p:nvSpPr>
          <p:cNvPr id="1073161" name="Rectangle 9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Derivation of a learning rule for Perceptrons Minimizing Squared Errors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31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458200" cy="4114800"/>
          </a:xfrm>
        </p:spPr>
        <p:txBody>
          <a:bodyPr/>
          <a:lstStyle/>
          <a:p>
            <a:pPr marL="457200" indent="-457200" eaLnBrk="1" hangingPunct="1"/>
            <a:endParaRPr lang="en-US" altLang="en-US">
              <a:sym typeface="Symbol" charset="2"/>
            </a:endParaRPr>
          </a:p>
          <a:p>
            <a:pPr marL="457200" indent="-457200" eaLnBrk="1" hangingPunct="1"/>
            <a:endParaRPr lang="en-US" altLang="en-US">
              <a:sym typeface="Symbol" charset="2"/>
            </a:endParaRPr>
          </a:p>
          <a:p>
            <a:pPr marL="457200" indent="-457200" eaLnBrk="1" hangingPunct="1"/>
            <a:r>
              <a:rPr lang="en-US" altLang="en-US">
                <a:sym typeface="Symbol" charset="2"/>
              </a:rPr>
              <a:t>Gradient descent algorithm </a:t>
            </a:r>
            <a:r>
              <a:rPr lang="en-US" altLang="en-US">
                <a:sym typeface="Wingdings" charset="2"/>
              </a:rPr>
              <a:t> we want to </a:t>
            </a:r>
            <a:r>
              <a:rPr lang="en-US" altLang="en-US">
                <a:solidFill>
                  <a:srgbClr val="FF0000"/>
                </a:solidFill>
                <a:sym typeface="Symbol" charset="2"/>
              </a:rPr>
              <a:t>reduce</a:t>
            </a:r>
            <a:r>
              <a:rPr lang="en-US" altLang="en-US">
                <a:sym typeface="Symbol" charset="2"/>
              </a:rPr>
              <a:t> , </a:t>
            </a:r>
            <a:r>
              <a:rPr lang="en-US" altLang="en-US" i="1">
                <a:sym typeface="Symbol" charset="2"/>
              </a:rPr>
              <a:t>E</a:t>
            </a:r>
            <a:r>
              <a:rPr lang="en-US" altLang="en-US" b="1" i="1">
                <a:sym typeface="Symbol" charset="2"/>
              </a:rPr>
              <a:t>, </a:t>
            </a:r>
            <a:r>
              <a:rPr lang="en-US" altLang="en-US" i="1">
                <a:sym typeface="Symbol" charset="2"/>
              </a:rPr>
              <a:t>f</a:t>
            </a:r>
            <a:r>
              <a:rPr lang="en-US" altLang="en-US">
                <a:sym typeface="Symbol" charset="2"/>
              </a:rPr>
              <a:t>or each weight </a:t>
            </a:r>
            <a:r>
              <a:rPr lang="en-US" altLang="en-US" i="1">
                <a:sym typeface="Symbol" charset="2"/>
              </a:rPr>
              <a:t>w</a:t>
            </a:r>
            <a:r>
              <a:rPr lang="en-US" altLang="en-US" i="1" baseline="-25000">
                <a:sym typeface="Symbol" charset="2"/>
              </a:rPr>
              <a:t>i</a:t>
            </a:r>
            <a:r>
              <a:rPr lang="en-US" altLang="en-US" i="1">
                <a:sym typeface="Symbol" charset="2"/>
              </a:rPr>
              <a:t> </a:t>
            </a:r>
            <a:r>
              <a:rPr lang="en-US" altLang="en-US">
                <a:sym typeface="Symbol" charset="2"/>
              </a:rPr>
              <a:t>, </a:t>
            </a:r>
            <a:r>
              <a:rPr lang="en-US" altLang="en-US">
                <a:solidFill>
                  <a:srgbClr val="FF0000"/>
                </a:solidFill>
                <a:sym typeface="Symbol" charset="2"/>
              </a:rPr>
              <a:t>change weight in direction of steepest descent:</a:t>
            </a:r>
            <a:endParaRPr lang="en-US" altLang="en-US">
              <a:sym typeface="Symbol" charset="2"/>
            </a:endParaRPr>
          </a:p>
          <a:p>
            <a:pPr marL="457200" indent="-457200" eaLnBrk="1" hangingPunct="1"/>
            <a:endParaRPr lang="en-US" altLang="en-US">
              <a:sym typeface="Symbol" charset="2"/>
            </a:endParaRPr>
          </a:p>
          <a:p>
            <a:pPr marL="457200" indent="-457200" eaLnBrk="1" hangingPunct="1"/>
            <a:endParaRPr lang="en-US" altLang="en-US">
              <a:sym typeface="Symbol" charset="2"/>
            </a:endParaRPr>
          </a:p>
          <a:p>
            <a:pPr marL="457200" indent="-457200" eaLnBrk="1" hangingPunct="1"/>
            <a:r>
              <a:rPr lang="en-US" altLang="en-US">
                <a:sym typeface="Symbol" charset="2"/>
              </a:rPr>
              <a:t>Intuitively:</a:t>
            </a:r>
          </a:p>
          <a:p>
            <a:pPr marL="457200" indent="-457200" eaLnBrk="1" hangingPunct="1"/>
            <a:r>
              <a:rPr lang="en-US" altLang="en-US">
                <a:sym typeface="Symbol" charset="2"/>
              </a:rPr>
              <a:t>	Err = y – h</a:t>
            </a:r>
            <a:r>
              <a:rPr lang="en-US" altLang="en-US" baseline="-25000">
                <a:sym typeface="Symbol" charset="2"/>
              </a:rPr>
              <a:t>W</a:t>
            </a:r>
            <a:r>
              <a:rPr lang="en-US" altLang="en-US">
                <a:sym typeface="Symbol" charset="2"/>
              </a:rPr>
              <a:t>(x) positive </a:t>
            </a:r>
          </a:p>
          <a:p>
            <a:pPr marL="457200" indent="-457200" eaLnBrk="1" hangingPunct="1"/>
            <a:r>
              <a:rPr lang="en-US" altLang="en-US">
                <a:sym typeface="Symbol" charset="2"/>
              </a:rPr>
              <a:t>	</a:t>
            </a:r>
            <a:r>
              <a:rPr lang="en-US" altLang="en-US">
                <a:sym typeface="Wingdings" charset="2"/>
              </a:rPr>
              <a:t>output is too small   weights are increased for positive inputs and decreased for negative inputs.</a:t>
            </a:r>
            <a:endParaRPr lang="en-US" altLang="en-US">
              <a:sym typeface="Symbol" charset="2"/>
            </a:endParaRPr>
          </a:p>
          <a:p>
            <a:pPr marL="457200" indent="-457200" eaLnBrk="1" hangingPunct="1"/>
            <a:r>
              <a:rPr lang="en-US" altLang="en-US">
                <a:sym typeface="Symbol" charset="2"/>
              </a:rPr>
              <a:t>	</a:t>
            </a:r>
          </a:p>
          <a:p>
            <a:pPr marL="457200" indent="-457200" eaLnBrk="1" hangingPunct="1"/>
            <a:r>
              <a:rPr lang="en-US" altLang="en-US">
                <a:sym typeface="Symbol" charset="2"/>
              </a:rPr>
              <a:t>	Err = y – h</a:t>
            </a:r>
            <a:r>
              <a:rPr lang="en-US" altLang="en-US" baseline="-25000">
                <a:sym typeface="Symbol" charset="2"/>
              </a:rPr>
              <a:t>W</a:t>
            </a:r>
            <a:r>
              <a:rPr lang="en-US" altLang="en-US">
                <a:sym typeface="Symbol" charset="2"/>
              </a:rPr>
              <a:t>(x) negative</a:t>
            </a:r>
          </a:p>
          <a:p>
            <a:pPr marL="457200" indent="-457200" eaLnBrk="1" hangingPunct="1"/>
            <a:r>
              <a:rPr lang="en-US" altLang="en-US">
                <a:sym typeface="Symbol" charset="2"/>
              </a:rPr>
              <a:t>	</a:t>
            </a:r>
            <a:r>
              <a:rPr lang="en-US" altLang="en-US">
                <a:sym typeface="Wingdings" charset="2"/>
              </a:rPr>
              <a:t> opposite</a:t>
            </a:r>
            <a:r>
              <a:rPr lang="en-US" altLang="en-US">
                <a:sym typeface="Symbol" charset="2"/>
              </a:rPr>
              <a:t> </a:t>
            </a:r>
          </a:p>
          <a:p>
            <a:pPr marL="914400" lvl="1" indent="-457200" eaLnBrk="1" hangingPunct="1">
              <a:buFontTx/>
              <a:buNone/>
            </a:pPr>
            <a:endParaRPr lang="en-US" altLang="en-US" i="1">
              <a:sym typeface="Symbol" charset="2"/>
            </a:endParaRPr>
          </a:p>
          <a:p>
            <a:pPr marL="914400" lvl="1" indent="-457200" eaLnBrk="1" hangingPunct="1">
              <a:buFontTx/>
              <a:buNone/>
            </a:pPr>
            <a:endParaRPr lang="en-US" altLang="en-US" i="1">
              <a:sym typeface="Symbol" charset="2"/>
            </a:endParaRPr>
          </a:p>
        </p:txBody>
      </p:sp>
      <p:pic>
        <p:nvPicPr>
          <p:cNvPr id="107008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00400"/>
            <a:ext cx="3819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0087" name="Text Box 7"/>
          <p:cNvSpPr txBox="1">
            <a:spLocks noChangeArrowheads="1"/>
          </p:cNvSpPr>
          <p:nvPr/>
        </p:nvSpPr>
        <p:spPr bwMode="auto">
          <a:xfrm>
            <a:off x="5622925" y="308292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rgbClr val="FF0000"/>
                </a:solidFill>
                <a:ea typeface="ＭＳ Ｐゴシック" charset="0"/>
                <a:sym typeface="Symbol" charset="0"/>
              </a:rPr>
              <a:t></a:t>
            </a:r>
            <a:r>
              <a:rPr lang="en-US">
                <a:ea typeface="ＭＳ Ｐゴシック" charset="0"/>
                <a:sym typeface="Symbol" charset="0"/>
              </a:rPr>
              <a:t> learning rate</a:t>
            </a:r>
          </a:p>
        </p:txBody>
      </p:sp>
      <p:grpSp>
        <p:nvGrpSpPr>
          <p:cNvPr id="9220" name="Group 10"/>
          <p:cNvGrpSpPr>
            <a:grpSpLocks/>
          </p:cNvGrpSpPr>
          <p:nvPr/>
        </p:nvGrpSpPr>
        <p:grpSpPr bwMode="auto">
          <a:xfrm>
            <a:off x="457200" y="1905000"/>
            <a:ext cx="2933700" cy="619125"/>
            <a:chOff x="2664" y="1965"/>
            <a:chExt cx="1848" cy="390"/>
          </a:xfrm>
        </p:grpSpPr>
        <p:pic>
          <p:nvPicPr>
            <p:cNvPr id="9222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4" y="1965"/>
              <a:ext cx="432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3" name="Picture 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2064"/>
              <a:ext cx="1440" cy="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70091" name="Rectangle 11"/>
          <p:cNvSpPr>
            <a:spLocks noChangeArrowheads="1"/>
          </p:cNvSpPr>
          <p:nvPr/>
        </p:nvSpPr>
        <p:spPr bwMode="auto">
          <a:xfrm>
            <a:off x="5410200" y="3733800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000" i="1">
                <a:solidFill>
                  <a:srgbClr val="FF0000"/>
                </a:solidFill>
                <a:ea typeface="ＭＳ Ｐゴシック" charset="0"/>
              </a:rPr>
              <a:t>W</a:t>
            </a:r>
            <a:r>
              <a:rPr lang="en-US" sz="2000" i="1" baseline="-25000">
                <a:solidFill>
                  <a:srgbClr val="FF0000"/>
                </a:solidFill>
                <a:ea typeface="ＭＳ Ｐゴシック" charset="0"/>
              </a:rPr>
              <a:t>j</a:t>
            </a:r>
            <a:r>
              <a:rPr lang="en-US" sz="2000" i="1">
                <a:solidFill>
                  <a:srgbClr val="FF0000"/>
                </a:solidFill>
                <a:ea typeface="ＭＳ Ｐゴシック" charset="0"/>
              </a:rPr>
              <a:t> </a:t>
            </a:r>
            <a:r>
              <a:rPr lang="en-US" sz="2000" i="1">
                <a:solidFill>
                  <a:srgbClr val="FF0000"/>
                </a:solidFill>
                <a:ea typeface="ＭＳ Ｐゴシック" charset="0"/>
                <a:sym typeface="Wingdings" charset="0"/>
              </a:rPr>
              <a:t> W</a:t>
            </a:r>
            <a:r>
              <a:rPr lang="en-US" sz="2000" i="1" baseline="-25000">
                <a:solidFill>
                  <a:srgbClr val="FF0000"/>
                </a:solidFill>
                <a:ea typeface="ＭＳ Ｐゴシック" charset="0"/>
                <a:sym typeface="Wingdings" charset="0"/>
              </a:rPr>
              <a:t>j </a:t>
            </a:r>
            <a:r>
              <a:rPr lang="en-US" sz="2000" i="1">
                <a:solidFill>
                  <a:srgbClr val="FF0000"/>
                </a:solidFill>
                <a:ea typeface="ＭＳ Ｐゴシック" charset="0"/>
                <a:sym typeface="Wingdings" charset="0"/>
              </a:rPr>
              <a:t>+ </a:t>
            </a:r>
            <a:r>
              <a:rPr lang="en-US" sz="2000" i="1">
                <a:solidFill>
                  <a:srgbClr val="FF0000"/>
                </a:solidFill>
                <a:ea typeface="ＭＳ Ｐゴシック" charset="0"/>
                <a:sym typeface="Symbol" charset="0"/>
              </a:rPr>
              <a:t>  I</a:t>
            </a:r>
            <a:r>
              <a:rPr lang="en-US" sz="2000" i="1" baseline="-25000">
                <a:solidFill>
                  <a:srgbClr val="FF0000"/>
                </a:solidFill>
                <a:ea typeface="ＭＳ Ｐゴシック" charset="0"/>
                <a:sym typeface="Symbol" charset="0"/>
              </a:rPr>
              <a:t>j</a:t>
            </a:r>
            <a:r>
              <a:rPr lang="en-US" sz="2000" i="1">
                <a:solidFill>
                  <a:srgbClr val="FF0000"/>
                </a:solidFill>
                <a:ea typeface="ＭＳ Ｐゴシック" charset="0"/>
                <a:sym typeface="Symbol" charset="0"/>
              </a:rPr>
              <a:t>  Err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0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0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0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0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0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0087" grpId="0"/>
      <p:bldP spid="10700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193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Rule is intuitively correct!</a:t>
            </a:r>
          </a:p>
          <a:p>
            <a:pPr eaLnBrk="1" hangingPunct="1">
              <a:defRPr/>
            </a:pPr>
            <a:r>
              <a:rPr lang="en-US" smtClean="0"/>
              <a:t>		Greedy Search: </a:t>
            </a:r>
          </a:p>
          <a:p>
            <a:pPr eaLnBrk="1" hangingPunct="1">
              <a:defRPr/>
            </a:pPr>
            <a:r>
              <a:rPr lang="en-US" smtClean="0"/>
              <a:t>			Gradient descent through weight space!</a:t>
            </a:r>
          </a:p>
          <a:p>
            <a:pPr eaLnBrk="1" hangingPunct="1">
              <a:defRPr/>
            </a:pPr>
            <a:r>
              <a:rPr lang="en-US" smtClean="0"/>
              <a:t>Surprising proof of convergence: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		Weight space has no local minima!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With enough examples, it will find the target function!</a:t>
            </a:r>
          </a:p>
          <a:p>
            <a:pPr eaLnBrk="1" hangingPunct="1">
              <a:defRPr/>
            </a:pPr>
            <a:r>
              <a:rPr lang="en-US" smtClean="0"/>
              <a:t>(provide </a:t>
            </a:r>
            <a:r>
              <a:rPr lang="en-US" smtClean="0">
                <a:sym typeface="Symbol" charset="0"/>
              </a:rPr>
              <a:t> not too large)</a:t>
            </a:r>
          </a:p>
        </p:txBody>
      </p:sp>
      <p:sp>
        <p:nvSpPr>
          <p:cNvPr id="11919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Perceptron Learning:</a:t>
            </a:r>
            <a:br>
              <a:rPr lang="en-US" smtClean="0"/>
            </a:br>
            <a:r>
              <a:rPr lang="en-US" smtClean="0"/>
              <a:t>Intuition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Gradient descent in weight space</a:t>
            </a:r>
          </a:p>
        </p:txBody>
      </p:sp>
      <p:pic>
        <p:nvPicPr>
          <p:cNvPr id="106905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057400"/>
            <a:ext cx="5410200" cy="323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69060" name="Text Box 4"/>
          <p:cNvSpPr txBox="1">
            <a:spLocks noChangeArrowheads="1"/>
          </p:cNvSpPr>
          <p:nvPr/>
        </p:nvSpPr>
        <p:spPr bwMode="auto">
          <a:xfrm>
            <a:off x="1736725" y="5756275"/>
            <a:ext cx="5124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ea typeface="ＭＳ Ｐゴシック" charset="0"/>
              </a:rPr>
              <a:t>From T. M. Mitchell, </a:t>
            </a:r>
            <a:r>
              <a:rPr lang="en-US" i="1">
                <a:ea typeface="ＭＳ Ｐゴシック" charset="0"/>
              </a:rPr>
              <a:t>Machine Learning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1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457200"/>
            <a:ext cx="7772400" cy="4114800"/>
          </a:xfrm>
        </p:spPr>
        <p:txBody>
          <a:bodyPr/>
          <a:lstStyle/>
          <a:p>
            <a:pPr marL="457200" indent="-457200" eaLnBrk="1" hangingPunct="1">
              <a:defRPr/>
            </a:pPr>
            <a:r>
              <a:rPr lang="en-US" b="1" smtClean="0">
                <a:sym typeface="Symbol" charset="0"/>
              </a:rPr>
              <a:t>Perceptron learning rule: </a:t>
            </a:r>
            <a:endParaRPr lang="en-US" b="1" smtClean="0"/>
          </a:p>
          <a:p>
            <a:pPr marL="914400" lvl="1" indent="-457200" eaLnBrk="1" hangingPunct="1">
              <a:buFontTx/>
              <a:buAutoNum type="arabicPeriod"/>
              <a:defRPr/>
            </a:pPr>
            <a:r>
              <a:rPr lang="en-US" smtClean="0"/>
              <a:t>Start with random weights, </a:t>
            </a:r>
            <a:r>
              <a:rPr lang="en-US" b="1" smtClean="0"/>
              <a:t>w </a:t>
            </a:r>
            <a:r>
              <a:rPr lang="en-US" smtClean="0"/>
              <a:t>= (w</a:t>
            </a:r>
            <a:r>
              <a:rPr lang="en-US" baseline="-25000" smtClean="0"/>
              <a:t>1</a:t>
            </a:r>
            <a:r>
              <a:rPr lang="en-US" smtClean="0"/>
              <a:t>, w</a:t>
            </a:r>
            <a:r>
              <a:rPr lang="en-US" baseline="-25000" smtClean="0"/>
              <a:t>2</a:t>
            </a:r>
            <a:r>
              <a:rPr lang="en-US" smtClean="0"/>
              <a:t>, ... , w</a:t>
            </a:r>
            <a:r>
              <a:rPr lang="en-US" baseline="-25000" smtClean="0"/>
              <a:t>n</a:t>
            </a:r>
            <a:r>
              <a:rPr lang="en-US" smtClean="0"/>
              <a:t>).</a:t>
            </a:r>
          </a:p>
          <a:p>
            <a:pPr marL="914400" lvl="1" indent="-457200" eaLnBrk="1" hangingPunct="1">
              <a:buFontTx/>
              <a:buAutoNum type="arabicPeriod"/>
              <a:defRPr/>
            </a:pPr>
            <a:endParaRPr lang="en-US" sz="900" smtClean="0"/>
          </a:p>
          <a:p>
            <a:pPr marL="914400" lvl="1" indent="-457200" eaLnBrk="1" hangingPunct="1">
              <a:buFontTx/>
              <a:buAutoNum type="arabicPeriod"/>
              <a:defRPr/>
            </a:pPr>
            <a:r>
              <a:rPr lang="en-US" smtClean="0"/>
              <a:t>Select a training example (</a:t>
            </a:r>
            <a:r>
              <a:rPr lang="en-US" b="1" smtClean="0"/>
              <a:t>x</a:t>
            </a:r>
            <a:r>
              <a:rPr lang="en-US" smtClean="0"/>
              <a:t>,y)</a:t>
            </a:r>
            <a:r>
              <a:rPr lang="en-US" baseline="-25000" smtClean="0"/>
              <a:t> </a:t>
            </a:r>
            <a:r>
              <a:rPr lang="en-US" smtClean="0">
                <a:sym typeface="Symbol" charset="0"/>
              </a:rPr>
              <a:t> S. </a:t>
            </a:r>
          </a:p>
          <a:p>
            <a:pPr marL="914400" lvl="1" indent="-457200" eaLnBrk="1" hangingPunct="1">
              <a:buFontTx/>
              <a:buAutoNum type="arabicPeriod"/>
              <a:defRPr/>
            </a:pPr>
            <a:endParaRPr lang="en-US" sz="900" smtClean="0">
              <a:sym typeface="Symbol" charset="0"/>
            </a:endParaRPr>
          </a:p>
          <a:p>
            <a:pPr marL="914400" lvl="1" indent="-457200" eaLnBrk="1" hangingPunct="1">
              <a:buFontTx/>
              <a:buAutoNum type="arabicPeriod"/>
              <a:defRPr/>
            </a:pPr>
            <a:r>
              <a:rPr lang="en-US" smtClean="0">
                <a:sym typeface="Symbol" charset="0"/>
              </a:rPr>
              <a:t>Run the perceptron with input </a:t>
            </a:r>
            <a:r>
              <a:rPr lang="en-US" b="1" smtClean="0">
                <a:sym typeface="Symbol" charset="0"/>
              </a:rPr>
              <a:t>x</a:t>
            </a:r>
            <a:r>
              <a:rPr lang="en-US" smtClean="0">
                <a:sym typeface="Symbol" charset="0"/>
              </a:rPr>
              <a:t> and weights </a:t>
            </a:r>
            <a:r>
              <a:rPr lang="en-US" b="1" smtClean="0">
                <a:sym typeface="Symbol" charset="0"/>
              </a:rPr>
              <a:t>w</a:t>
            </a:r>
            <a:r>
              <a:rPr lang="en-US" smtClean="0">
                <a:sym typeface="Symbol" charset="0"/>
              </a:rPr>
              <a:t> to obtain g</a:t>
            </a:r>
          </a:p>
          <a:p>
            <a:pPr marL="914400" lvl="1" indent="-457200" eaLnBrk="1" hangingPunct="1">
              <a:buFontTx/>
              <a:buAutoNum type="arabicPeriod"/>
              <a:defRPr/>
            </a:pPr>
            <a:endParaRPr lang="en-US" sz="900" smtClean="0">
              <a:sym typeface="Symbol" charset="0"/>
            </a:endParaRPr>
          </a:p>
          <a:p>
            <a:pPr marL="914400" lvl="1" indent="-457200" eaLnBrk="1" hangingPunct="1">
              <a:buFontTx/>
              <a:buAutoNum type="arabicPeriod"/>
              <a:defRPr/>
            </a:pPr>
            <a:r>
              <a:rPr lang="en-US" smtClean="0">
                <a:sym typeface="Symbol" charset="0"/>
              </a:rPr>
              <a:t>Let  be the training rate (a user-set parameter).    </a:t>
            </a:r>
          </a:p>
          <a:p>
            <a:pPr marL="914400" lvl="1" indent="-457200" eaLnBrk="1" hangingPunct="1">
              <a:buFontTx/>
              <a:buAutoNum type="arabicPeriod"/>
              <a:defRPr/>
            </a:pPr>
            <a:endParaRPr lang="en-US" smtClean="0">
              <a:sym typeface="Symbol" charset="0"/>
            </a:endParaRPr>
          </a:p>
          <a:p>
            <a:pPr marL="914400" lvl="1" indent="-457200" eaLnBrk="1" hangingPunct="1">
              <a:buFontTx/>
              <a:buAutoNum type="arabicPeriod"/>
              <a:defRPr/>
            </a:pPr>
            <a:endParaRPr lang="en-US" smtClean="0">
              <a:sym typeface="Symbol" charset="0"/>
            </a:endParaRPr>
          </a:p>
          <a:p>
            <a:pPr marL="914400" lvl="1" indent="-457200" eaLnBrk="1" hangingPunct="1">
              <a:buFontTx/>
              <a:buAutoNum type="arabicPeriod"/>
              <a:defRPr/>
            </a:pPr>
            <a:endParaRPr lang="en-US" smtClean="0">
              <a:sym typeface="Symbol" charset="0"/>
            </a:endParaRPr>
          </a:p>
          <a:p>
            <a:pPr marL="914400" lvl="1" indent="-457200" eaLnBrk="1" hangingPunct="1">
              <a:buFontTx/>
              <a:buAutoNum type="arabicPeriod"/>
              <a:defRPr/>
            </a:pPr>
            <a:endParaRPr lang="en-US" smtClean="0">
              <a:sym typeface="Symbol" charset="0"/>
            </a:endParaRPr>
          </a:p>
          <a:p>
            <a:pPr marL="914400" lvl="1" indent="-457200" eaLnBrk="1" hangingPunct="1">
              <a:buFontTx/>
              <a:buAutoNum type="arabicPeriod"/>
              <a:defRPr/>
            </a:pPr>
            <a:endParaRPr lang="en-US" smtClean="0">
              <a:sym typeface="Symbol" charset="0"/>
            </a:endParaRPr>
          </a:p>
          <a:p>
            <a:pPr marL="914400" lvl="1" indent="-457200" eaLnBrk="1" hangingPunct="1">
              <a:buFontTx/>
              <a:buNone/>
              <a:defRPr/>
            </a:pPr>
            <a:endParaRPr lang="en-US" sz="900" smtClean="0">
              <a:sym typeface="Symbol" charset="0"/>
            </a:endParaRPr>
          </a:p>
          <a:p>
            <a:pPr marL="914400" lvl="1" indent="-457200" eaLnBrk="1" hangingPunct="1">
              <a:buFontTx/>
              <a:buAutoNum type="arabicPeriod" startAt="5"/>
              <a:defRPr/>
            </a:pPr>
            <a:r>
              <a:rPr lang="en-US" smtClean="0">
                <a:sym typeface="Symbol" charset="0"/>
              </a:rPr>
              <a:t>Go to 2.   </a:t>
            </a:r>
          </a:p>
          <a:p>
            <a:pPr marL="914400" lvl="1" indent="-457200" eaLnBrk="1" hangingPunct="1">
              <a:buFontTx/>
              <a:buAutoNum type="arabicPeriod" startAt="5"/>
              <a:defRPr/>
            </a:pPr>
            <a:endParaRPr lang="en-US" smtClean="0">
              <a:sym typeface="Symbol" charset="0"/>
            </a:endParaRPr>
          </a:p>
          <a:p>
            <a:pPr marL="914400" lvl="1" indent="-457200" eaLnBrk="1" hangingPunct="1">
              <a:buFontTx/>
              <a:buAutoNum type="arabicPeriod" startAt="5"/>
              <a:defRPr/>
            </a:pPr>
            <a:endParaRPr lang="en-US" smtClean="0">
              <a:sym typeface="Symbol" charset="0"/>
            </a:endParaRPr>
          </a:p>
          <a:p>
            <a:pPr marL="914400" lvl="1" indent="-457200" eaLnBrk="1" hangingPunct="1">
              <a:buFontTx/>
              <a:buAutoNum type="arabicPeriod"/>
              <a:defRPr/>
            </a:pPr>
            <a:endParaRPr lang="en-US" smtClean="0">
              <a:sym typeface="Symbol" charset="0"/>
            </a:endParaRPr>
          </a:p>
          <a:p>
            <a:pPr marL="914400" lvl="1" indent="-457200" eaLnBrk="1" hangingPunct="1">
              <a:buFontTx/>
              <a:buAutoNum type="arabicPeriod"/>
              <a:defRPr/>
            </a:pPr>
            <a:endParaRPr lang="en-US" smtClean="0">
              <a:sym typeface="Symbol" charset="0"/>
            </a:endParaRPr>
          </a:p>
          <a:p>
            <a:pPr marL="914400" lvl="1" indent="-457200" eaLnBrk="1" hangingPunct="1">
              <a:buFontTx/>
              <a:buAutoNum type="arabicPeriod"/>
              <a:defRPr/>
            </a:pPr>
            <a:endParaRPr lang="en-US" smtClean="0">
              <a:sym typeface="Symbol" charset="0"/>
            </a:endParaRPr>
          </a:p>
          <a:p>
            <a:pPr marL="914400" lvl="1" indent="-457200" eaLnBrk="1" hangingPunct="1">
              <a:buFontTx/>
              <a:buAutoNum type="arabicPeriod"/>
              <a:defRPr/>
            </a:pPr>
            <a:endParaRPr lang="en-US" smtClean="0">
              <a:sym typeface="Symbol" charset="0"/>
            </a:endParaRPr>
          </a:p>
          <a:p>
            <a:pPr marL="914400" lvl="1" indent="-457200" eaLnBrk="1" hangingPunct="1">
              <a:buFontTx/>
              <a:buAutoNum type="arabicPeriod"/>
              <a:defRPr/>
            </a:pPr>
            <a:endParaRPr lang="en-US" smtClean="0">
              <a:sym typeface="Symbol" charset="0"/>
            </a:endParaRPr>
          </a:p>
          <a:p>
            <a:pPr marL="914400" lvl="1" indent="-457200" eaLnBrk="1" hangingPunct="1">
              <a:buFontTx/>
              <a:buNone/>
              <a:defRPr/>
            </a:pPr>
            <a:endParaRPr lang="en-US" smtClean="0">
              <a:sym typeface="Symbol" charset="0"/>
            </a:endParaRPr>
          </a:p>
        </p:txBody>
      </p:sp>
      <p:graphicFrame>
        <p:nvGraphicFramePr>
          <p:cNvPr id="1071107" name="Object 3"/>
          <p:cNvGraphicFramePr>
            <a:graphicFrameLocks noChangeAspect="1"/>
          </p:cNvGraphicFramePr>
          <p:nvPr/>
        </p:nvGraphicFramePr>
        <p:xfrm>
          <a:off x="1905000" y="2971800"/>
          <a:ext cx="3189288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3" imgW="1651000" imgH="685800" progId="Equation.3">
                  <p:embed/>
                </p:oleObj>
              </mc:Choice>
              <mc:Fallback>
                <p:oleObj name="Equation" r:id="rId3" imgW="1651000" imgH="685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971800"/>
                        <a:ext cx="3189288" cy="1323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71110" name="Group 6"/>
          <p:cNvGrpSpPr>
            <a:grpSpLocks/>
          </p:cNvGrpSpPr>
          <p:nvPr/>
        </p:nvGrpSpPr>
        <p:grpSpPr bwMode="auto">
          <a:xfrm>
            <a:off x="7010400" y="1447800"/>
            <a:ext cx="1066800" cy="5638800"/>
            <a:chOff x="4320" y="1152"/>
            <a:chExt cx="672" cy="3552"/>
          </a:xfrm>
        </p:grpSpPr>
        <p:sp>
          <p:nvSpPr>
            <p:cNvPr id="1071108" name="Rectangle 4"/>
            <p:cNvSpPr>
              <a:spLocks noChangeArrowheads="1"/>
            </p:cNvSpPr>
            <p:nvPr/>
          </p:nvSpPr>
          <p:spPr bwMode="auto">
            <a:xfrm rot="5400000">
              <a:off x="3072" y="2784"/>
              <a:ext cx="355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>
                  <a:ea typeface="ＭＳ Ｐゴシック" charset="0"/>
                </a:rPr>
                <a:t> </a:t>
              </a:r>
              <a:r>
                <a:rPr lang="en-US" sz="1800" b="1">
                  <a:solidFill>
                    <a:schemeClr val="accent2"/>
                  </a:solidFill>
                  <a:ea typeface="ＭＳ Ｐゴシック" charset="0"/>
                </a:rPr>
                <a:t>Epoch</a:t>
              </a:r>
              <a:r>
                <a:rPr lang="en-US" sz="1800">
                  <a:ea typeface="ＭＳ Ｐゴシック" charset="0"/>
                </a:rPr>
                <a:t>  </a:t>
              </a:r>
              <a:r>
                <a:rPr lang="en-US" sz="1800">
                  <a:ea typeface="ＭＳ Ｐゴシック" charset="0"/>
                  <a:sym typeface="Wingdings" charset="0"/>
                </a:rPr>
                <a:t></a:t>
              </a:r>
              <a:r>
                <a:rPr lang="en-US" sz="1800">
                  <a:ea typeface="ＭＳ Ｐゴシック" charset="0"/>
                </a:rPr>
                <a:t> cycle through the examples</a:t>
              </a:r>
            </a:p>
          </p:txBody>
        </p:sp>
        <p:sp>
          <p:nvSpPr>
            <p:cNvPr id="1071109" name="AutoShape 5"/>
            <p:cNvSpPr>
              <a:spLocks/>
            </p:cNvSpPr>
            <p:nvPr/>
          </p:nvSpPr>
          <p:spPr bwMode="auto">
            <a:xfrm>
              <a:off x="4320" y="1200"/>
              <a:ext cx="240" cy="2304"/>
            </a:xfrm>
            <a:prstGeom prst="rightBrace">
              <a:avLst>
                <a:gd name="adj1" fmla="val 8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</p:grpSp>
      <p:sp>
        <p:nvSpPr>
          <p:cNvPr id="1071114" name="Rectangle 10"/>
          <p:cNvSpPr>
            <a:spLocks noChangeArrowheads="1"/>
          </p:cNvSpPr>
          <p:nvPr/>
        </p:nvSpPr>
        <p:spPr bwMode="auto">
          <a:xfrm>
            <a:off x="838200" y="6156325"/>
            <a:ext cx="6705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800">
                <a:ea typeface="ＭＳ Ｐゴシック" charset="0"/>
              </a:rPr>
              <a:t>The </a:t>
            </a:r>
            <a:r>
              <a:rPr lang="en-US" sz="1800">
                <a:solidFill>
                  <a:schemeClr val="accent2"/>
                </a:solidFill>
                <a:ea typeface="ＭＳ Ｐゴシック" charset="0"/>
              </a:rPr>
              <a:t>stochastic gradient method</a:t>
            </a:r>
            <a:r>
              <a:rPr lang="en-US" sz="1800">
                <a:ea typeface="ＭＳ Ｐゴシック" charset="0"/>
              </a:rPr>
              <a:t> selects examples randomly from the training set rather than cycling through them.</a:t>
            </a:r>
          </a:p>
        </p:txBody>
      </p:sp>
      <p:sp>
        <p:nvSpPr>
          <p:cNvPr id="1071113" name="Rectangle 9"/>
          <p:cNvSpPr>
            <a:spLocks noChangeArrowheads="1"/>
          </p:cNvSpPr>
          <p:nvPr/>
        </p:nvSpPr>
        <p:spPr bwMode="auto">
          <a:xfrm>
            <a:off x="152400" y="5410200"/>
            <a:ext cx="8686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1800" b="1">
                <a:solidFill>
                  <a:schemeClr val="accent2"/>
                </a:solidFill>
              </a:rPr>
              <a:t>Epochs</a:t>
            </a:r>
            <a:r>
              <a:rPr lang="en-US" altLang="en-US" sz="1800" b="1"/>
              <a:t> </a:t>
            </a:r>
            <a:r>
              <a:rPr lang="en-US" altLang="en-US" sz="1800"/>
              <a:t>are repeated  until some stopping criterion is reached—</a:t>
            </a:r>
          </a:p>
          <a:p>
            <a:pPr eaLnBrk="1" hangingPunct="1"/>
            <a:r>
              <a:rPr lang="en-US" altLang="en-US" sz="1800"/>
              <a:t>typically, that the weight changes have become very small.</a:t>
            </a:r>
          </a:p>
        </p:txBody>
      </p:sp>
      <p:sp>
        <p:nvSpPr>
          <p:cNvPr id="1071115" name="Rectangle 11"/>
          <p:cNvSpPr>
            <a:spLocks noChangeArrowheads="1"/>
          </p:cNvSpPr>
          <p:nvPr/>
        </p:nvSpPr>
        <p:spPr bwMode="auto">
          <a:xfrm>
            <a:off x="6248400" y="304800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000" i="1">
                <a:solidFill>
                  <a:srgbClr val="FF0000"/>
                </a:solidFill>
                <a:ea typeface="ＭＳ Ｐゴシック" charset="0"/>
              </a:rPr>
              <a:t>W</a:t>
            </a:r>
            <a:r>
              <a:rPr lang="en-US" sz="2000" i="1" baseline="-25000">
                <a:solidFill>
                  <a:srgbClr val="FF0000"/>
                </a:solidFill>
                <a:ea typeface="ＭＳ Ｐゴシック" charset="0"/>
              </a:rPr>
              <a:t>j</a:t>
            </a:r>
            <a:r>
              <a:rPr lang="en-US" sz="2000" i="1">
                <a:solidFill>
                  <a:srgbClr val="FF0000"/>
                </a:solidFill>
                <a:ea typeface="ＭＳ Ｐゴシック" charset="0"/>
              </a:rPr>
              <a:t> </a:t>
            </a:r>
            <a:r>
              <a:rPr lang="en-US" sz="2000" i="1">
                <a:solidFill>
                  <a:srgbClr val="FF0000"/>
                </a:solidFill>
                <a:ea typeface="ＭＳ Ｐゴシック" charset="0"/>
                <a:sym typeface="Wingdings" charset="0"/>
              </a:rPr>
              <a:t> W</a:t>
            </a:r>
            <a:r>
              <a:rPr lang="en-US" sz="2000" i="1" baseline="-25000">
                <a:solidFill>
                  <a:srgbClr val="FF0000"/>
                </a:solidFill>
                <a:ea typeface="ＭＳ Ｐゴシック" charset="0"/>
                <a:sym typeface="Wingdings" charset="0"/>
              </a:rPr>
              <a:t>j </a:t>
            </a:r>
            <a:r>
              <a:rPr lang="en-US" sz="2000" i="1">
                <a:solidFill>
                  <a:srgbClr val="FF0000"/>
                </a:solidFill>
                <a:ea typeface="ＭＳ Ｐゴシック" charset="0"/>
                <a:sym typeface="Wingdings" charset="0"/>
              </a:rPr>
              <a:t>+ </a:t>
            </a:r>
            <a:r>
              <a:rPr lang="en-US" sz="2000" i="1">
                <a:solidFill>
                  <a:srgbClr val="FF0000"/>
                </a:solidFill>
                <a:ea typeface="ＭＳ Ｐゴシック" charset="0"/>
                <a:sym typeface="Symbol" charset="0"/>
              </a:rPr>
              <a:t>  I</a:t>
            </a:r>
            <a:r>
              <a:rPr lang="en-US" sz="2000" i="1" baseline="-25000">
                <a:solidFill>
                  <a:srgbClr val="FF0000"/>
                </a:solidFill>
                <a:ea typeface="ＭＳ Ｐゴシック" charset="0"/>
                <a:sym typeface="Symbol" charset="0"/>
              </a:rPr>
              <a:t>j</a:t>
            </a:r>
            <a:r>
              <a:rPr lang="en-US" sz="2000" i="1">
                <a:solidFill>
                  <a:srgbClr val="FF0000"/>
                </a:solidFill>
                <a:ea typeface="ＭＳ Ｐゴシック" charset="0"/>
                <a:sym typeface="Symbol" charset="0"/>
              </a:rPr>
              <a:t>  Err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1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1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1114" grpId="0"/>
      <p:bldP spid="1071113" grpId="0"/>
      <p:bldP spid="10711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Perceptron Learning:</a:t>
            </a:r>
            <a:br>
              <a:rPr lang="en-US" smtClean="0"/>
            </a:br>
            <a:r>
              <a:rPr lang="en-US" smtClean="0"/>
              <a:t>Gradient Descent Learning Algorithm </a:t>
            </a:r>
          </a:p>
        </p:txBody>
      </p:sp>
      <p:pic>
        <p:nvPicPr>
          <p:cNvPr id="1331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0"/>
            <a:ext cx="7894638" cy="409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61148</TotalTime>
  <Words>422</Words>
  <Application>Microsoft Macintosh PowerPoint</Application>
  <PresentationFormat>On-screen Show (4:3)</PresentationFormat>
  <Paragraphs>95</Paragraphs>
  <Slides>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Symbol</vt:lpstr>
      <vt:lpstr>Times New Roman</vt:lpstr>
      <vt:lpstr>Wingdings</vt:lpstr>
      <vt:lpstr>Arial</vt:lpstr>
      <vt:lpstr>Default Design</vt:lpstr>
      <vt:lpstr>Equation</vt:lpstr>
      <vt:lpstr>CS 4700: Foundations of  Artificial Intelligence</vt:lpstr>
      <vt:lpstr>Derivation of a learning rule for Perceptrons Minimizing Squared Errors</vt:lpstr>
      <vt:lpstr>Derivation of a learning rule for Perceptrons Minimizing Squared Errors</vt:lpstr>
      <vt:lpstr>Derivation of a learning rule for Perceptrons Minimizing Squared Errors</vt:lpstr>
      <vt:lpstr>PowerPoint Presentation</vt:lpstr>
      <vt:lpstr>Perceptron Learning: Intuition</vt:lpstr>
      <vt:lpstr>Gradient descent in weight space</vt:lpstr>
      <vt:lpstr>PowerPoint Presentation</vt:lpstr>
      <vt:lpstr>Perceptron Learning: Gradient Descent Learning Algorithm 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Microsoft Office User</cp:lastModifiedBy>
  <cp:revision>1184</cp:revision>
  <dcterms:created xsi:type="dcterms:W3CDTF">1601-01-01T00:00:00Z</dcterms:created>
  <dcterms:modified xsi:type="dcterms:W3CDTF">2017-11-27T21:00:37Z</dcterms:modified>
</cp:coreProperties>
</file>